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Medium"/>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italic.fntdata"/><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font" Target="fonts/PlusJakartaSansMedium-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19" Type="http://schemas.openxmlformats.org/officeDocument/2006/relationships/font" Target="fonts/PlusJakartaSansMedium-bold.fntdata"/><Relationship Id="rId6" Type="http://schemas.openxmlformats.org/officeDocument/2006/relationships/slide" Target="slides/slide1.xml"/><Relationship Id="rId18" Type="http://schemas.openxmlformats.org/officeDocument/2006/relationships/font" Target="fonts/PlusJakartaSansMedium-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8ace646813_1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8ace646813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28ace646813_1_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28ace646813_1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8ace646813_1_1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8ace646813_1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28ace646813_1_1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28ace646813_1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28ace646813_1_1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28ace646813_1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28ace646813_1_1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28ace646813_1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2.png"/><Relationship Id="rId6"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812723" y="1470448"/>
            <a:ext cx="854700" cy="854700"/>
          </a:xfrm>
          <a:prstGeom prst="rect">
            <a:avLst/>
          </a:prstGeom>
          <a:noFill/>
          <a:ln>
            <a:noFill/>
          </a:ln>
        </p:spPr>
      </p:pic>
      <p:pic>
        <p:nvPicPr>
          <p:cNvPr id="55" name="Google Shape;55;p1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0" y="0"/>
            <a:ext cx="7772400" cy="1347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Comparison</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Networks Guided Notes</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1924300" y="1470438"/>
            <a:ext cx="5439000" cy="854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Comparison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Thinking historically means identifying both the similarities and the differences between the people, places, events, and ideas studied in history.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pic>
        <p:nvPicPr>
          <p:cNvPr id="61" name="Google Shape;61;p13"/>
          <p:cNvPicPr preferRelativeResize="0"/>
          <p:nvPr/>
        </p:nvPicPr>
        <p:blipFill rotWithShape="1">
          <a:blip r:embed="rId6">
            <a:alphaModFix/>
          </a:blip>
          <a:srcRect b="0" l="0" r="0" t="10281"/>
          <a:stretch/>
        </p:blipFill>
        <p:spPr>
          <a:xfrm>
            <a:off x="390188" y="2745270"/>
            <a:ext cx="6992125" cy="4362941"/>
          </a:xfrm>
          <a:prstGeom prst="rect">
            <a:avLst/>
          </a:prstGeom>
          <a:noFill/>
          <a:ln>
            <a:noFill/>
          </a:ln>
        </p:spPr>
      </p:pic>
      <p:sp>
        <p:nvSpPr>
          <p:cNvPr id="62" name="Google Shape;62;p13"/>
          <p:cNvSpPr txBox="1"/>
          <p:nvPr/>
        </p:nvSpPr>
        <p:spPr>
          <a:xfrm>
            <a:off x="352650" y="7283850"/>
            <a:ext cx="7067100" cy="800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120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The native groups of North America were highly diverse and adapted in different ways to their environments. The map above shows some of the different groups located within specific regions that had </a:t>
            </a:r>
            <a:r>
              <a:rPr lang="en" sz="1000">
                <a:solidFill>
                  <a:schemeClr val="dk1"/>
                </a:solidFill>
                <a:latin typeface="Inter"/>
                <a:ea typeface="Inter"/>
                <a:cs typeface="Inter"/>
                <a:sym typeface="Inter"/>
              </a:rPr>
              <a:t>similar environmental conditions in the 1400s. The map does not reflect all Indigenous groups and does use generalizations to support learning. However, it should understood that immense variety still occurred within each region.</a:t>
            </a:r>
            <a:endParaRPr sz="12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sp>
        <p:nvSpPr>
          <p:cNvPr id="67" name="Google Shape;67;p14"/>
          <p:cNvSpPr txBox="1"/>
          <p:nvPr/>
        </p:nvSpPr>
        <p:spPr>
          <a:xfrm>
            <a:off x="0" y="-3915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Indigenous Networks Guided Notes</a:t>
            </a:r>
            <a:endParaRPr sz="1900">
              <a:latin typeface="Halant"/>
              <a:ea typeface="Halant"/>
              <a:cs typeface="Halant"/>
              <a:sym typeface="Halant"/>
            </a:endParaRPr>
          </a:p>
        </p:txBody>
      </p:sp>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670550" y="577150"/>
            <a:ext cx="6667800" cy="85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200">
                <a:solidFill>
                  <a:srgbClr val="231F20"/>
                </a:solidFill>
                <a:latin typeface="Halant"/>
                <a:ea typeface="Halant"/>
                <a:cs typeface="Halant"/>
                <a:sym typeface="Halant"/>
              </a:rPr>
              <a:t>While viewing the images in the gallery walk around the classroom, color the regions of the map on page 1 and answer the questions that follow.</a:t>
            </a:r>
            <a:endParaRPr b="1" sz="1100">
              <a:solidFill>
                <a:schemeClr val="dk1"/>
              </a:solidFill>
              <a:latin typeface="Halant"/>
              <a:ea typeface="Halant"/>
              <a:cs typeface="Halant"/>
              <a:sym typeface="Halant"/>
            </a:endParaRPr>
          </a:p>
          <a:p>
            <a:pPr indent="0" lvl="0" marL="0" rtl="0" algn="l">
              <a:spcBef>
                <a:spcPts val="0"/>
              </a:spcBef>
              <a:spcAft>
                <a:spcPts val="0"/>
              </a:spcAft>
              <a:buNone/>
            </a:pPr>
            <a:r>
              <a:t/>
            </a:r>
            <a:endParaRPr b="1" sz="1200" u="sng">
              <a:solidFill>
                <a:schemeClr val="dk1"/>
              </a:solidFill>
              <a:latin typeface="Inter"/>
              <a:ea typeface="Inter"/>
              <a:cs typeface="Inter"/>
              <a:sym typeface="Inter"/>
            </a:endParaRPr>
          </a:p>
          <a:p>
            <a:pPr indent="0" lvl="0" marL="0" rtl="0" algn="l">
              <a:spcBef>
                <a:spcPts val="0"/>
              </a:spcBef>
              <a:spcAft>
                <a:spcPts val="0"/>
              </a:spcAft>
              <a:buNone/>
            </a:pPr>
            <a:r>
              <a:t/>
            </a:r>
            <a:endParaRPr b="1" sz="1200" u="sng">
              <a:solidFill>
                <a:schemeClr val="dk1"/>
              </a:solidFill>
              <a:latin typeface="Inter"/>
              <a:ea typeface="Inter"/>
              <a:cs typeface="Inter"/>
              <a:sym typeface="Inter"/>
            </a:endParaRPr>
          </a:p>
          <a:p>
            <a:pPr indent="0" lvl="0" marL="0" rtl="0" algn="l">
              <a:spcBef>
                <a:spcPts val="0"/>
              </a:spcBef>
              <a:spcAft>
                <a:spcPts val="0"/>
              </a:spcAft>
              <a:buNone/>
            </a:pPr>
            <a:r>
              <a:rPr b="1" lang="en" sz="1200" u="sng">
                <a:solidFill>
                  <a:schemeClr val="dk1"/>
                </a:solidFill>
                <a:latin typeface="Inter"/>
                <a:ea typeface="Inter"/>
                <a:cs typeface="Inter"/>
                <a:sym typeface="Inter"/>
              </a:rPr>
              <a:t>California Intermountain Region</a:t>
            </a:r>
            <a:endParaRPr b="1" sz="1200" u="sng">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resources and goods were common in this region?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cultural practices were common in this region?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200" u="sng">
                <a:solidFill>
                  <a:schemeClr val="dk1"/>
                </a:solidFill>
                <a:latin typeface="Inter"/>
                <a:ea typeface="Inter"/>
                <a:cs typeface="Inter"/>
                <a:sym typeface="Inter"/>
              </a:rPr>
              <a:t>Northwestern Coast Group</a:t>
            </a:r>
            <a:endParaRPr b="1" sz="1200" u="sng">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resources and goods were common in this region?</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cultural practices were common in this region?</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u="sng">
                <a:solidFill>
                  <a:schemeClr val="dk1"/>
                </a:solidFill>
                <a:latin typeface="Inter"/>
                <a:ea typeface="Inter"/>
                <a:cs typeface="Inter"/>
                <a:sym typeface="Inter"/>
              </a:rPr>
              <a:t>The Plateau Group</a:t>
            </a:r>
            <a:endParaRPr b="1" sz="1200" u="sng">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resources and goods were common in this region?</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cultural practices were common in this region?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200" u="sng">
                <a:solidFill>
                  <a:schemeClr val="dk1"/>
                </a:solidFill>
                <a:latin typeface="Inter"/>
                <a:ea typeface="Inter"/>
                <a:cs typeface="Inter"/>
                <a:sym typeface="Inter"/>
              </a:rPr>
              <a:t>The Plains Group</a:t>
            </a:r>
            <a:endParaRPr b="1" sz="1200" u="sng">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resources and goods were common in this region?</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cultural practices were common in this region?</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u="sng">
                <a:solidFill>
                  <a:schemeClr val="dk1"/>
                </a:solidFill>
                <a:latin typeface="Inter"/>
                <a:ea typeface="Inter"/>
                <a:cs typeface="Inter"/>
                <a:sym typeface="Inter"/>
              </a:rPr>
              <a:t>The Southwest Group</a:t>
            </a:r>
            <a:endParaRPr b="1" sz="1200" u="sng">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resources and goods were common in this region?</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cultural practices were common in this region?</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4" name="Shape 74"/>
        <p:cNvGrpSpPr/>
        <p:nvPr/>
      </p:nvGrpSpPr>
      <p:grpSpPr>
        <a:xfrm>
          <a:off x="0" y="0"/>
          <a:ext cx="0" cy="0"/>
          <a:chOff x="0" y="0"/>
          <a:chExt cx="0" cy="0"/>
        </a:xfrm>
      </p:grpSpPr>
      <p:sp>
        <p:nvSpPr>
          <p:cNvPr id="75" name="Google Shape;75;p15"/>
          <p:cNvSpPr txBox="1"/>
          <p:nvPr/>
        </p:nvSpPr>
        <p:spPr>
          <a:xfrm>
            <a:off x="0" y="-3915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Indigenous Networks Guided Notes</a:t>
            </a:r>
            <a:endParaRPr sz="1900">
              <a:latin typeface="Halant"/>
              <a:ea typeface="Halant"/>
              <a:cs typeface="Halant"/>
              <a:sym typeface="Halant"/>
            </a:endParaRPr>
          </a:p>
        </p:txBody>
      </p:sp>
      <p:pic>
        <p:nvPicPr>
          <p:cNvPr id="76" name="Google Shape;7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 name="Google Shape;7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8" name="Google Shape;78;p15"/>
          <p:cNvSpPr txBox="1"/>
          <p:nvPr/>
        </p:nvSpPr>
        <p:spPr>
          <a:xfrm>
            <a:off x="670550" y="805750"/>
            <a:ext cx="6667800" cy="85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200">
                <a:solidFill>
                  <a:srgbClr val="231F20"/>
                </a:solidFill>
                <a:latin typeface="Halant"/>
                <a:ea typeface="Halant"/>
                <a:cs typeface="Halant"/>
                <a:sym typeface="Halant"/>
              </a:rPr>
              <a:t>While following along with the teacher presentation, color the regions of the map on page 1 and answer the questions that follow.</a:t>
            </a:r>
            <a:endParaRPr b="1" sz="1100">
              <a:solidFill>
                <a:schemeClr val="dk1"/>
              </a:solidFill>
              <a:latin typeface="Halant"/>
              <a:ea typeface="Halant"/>
              <a:cs typeface="Halant"/>
              <a:sym typeface="Halant"/>
            </a:endParaRPr>
          </a:p>
          <a:p>
            <a:pPr indent="0" lvl="0" marL="0" rtl="0" algn="l">
              <a:spcBef>
                <a:spcPts val="0"/>
              </a:spcBef>
              <a:spcAft>
                <a:spcPts val="0"/>
              </a:spcAft>
              <a:buNone/>
            </a:pPr>
            <a:r>
              <a:t/>
            </a:r>
            <a:endParaRPr b="1" sz="1200" u="sng">
              <a:solidFill>
                <a:schemeClr val="dk1"/>
              </a:solidFill>
              <a:latin typeface="Inter"/>
              <a:ea typeface="Inter"/>
              <a:cs typeface="Inter"/>
              <a:sym typeface="Inter"/>
            </a:endParaRPr>
          </a:p>
          <a:p>
            <a:pPr indent="0" lvl="0" marL="0" rtl="0" algn="l">
              <a:spcBef>
                <a:spcPts val="0"/>
              </a:spcBef>
              <a:spcAft>
                <a:spcPts val="0"/>
              </a:spcAft>
              <a:buNone/>
            </a:pPr>
            <a:r>
              <a:rPr b="1" lang="en" sz="1200" u="sng">
                <a:solidFill>
                  <a:schemeClr val="dk1"/>
                </a:solidFill>
                <a:latin typeface="Inter"/>
                <a:ea typeface="Inter"/>
                <a:cs typeface="Inter"/>
                <a:sym typeface="Inter"/>
              </a:rPr>
              <a:t>The Southeast Group</a:t>
            </a:r>
            <a:endParaRPr b="1" sz="1200" u="sng">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11"/>
            </a:pPr>
            <a:r>
              <a:rPr lang="en" sz="1200">
                <a:solidFill>
                  <a:schemeClr val="dk1"/>
                </a:solidFill>
                <a:latin typeface="Inter"/>
                <a:ea typeface="Inter"/>
                <a:cs typeface="Inter"/>
                <a:sym typeface="Inter"/>
              </a:rPr>
              <a:t>What resources and goods were common in this region?</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11"/>
            </a:pPr>
            <a:r>
              <a:rPr lang="en" sz="1200">
                <a:solidFill>
                  <a:schemeClr val="dk1"/>
                </a:solidFill>
                <a:latin typeface="Inter"/>
                <a:ea typeface="Inter"/>
                <a:cs typeface="Inter"/>
                <a:sym typeface="Inter"/>
              </a:rPr>
              <a:t>What cultural practices were common in this region?</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u="sng">
                <a:solidFill>
                  <a:schemeClr val="dk1"/>
                </a:solidFill>
                <a:latin typeface="Inter"/>
                <a:ea typeface="Inter"/>
                <a:cs typeface="Inter"/>
                <a:sym typeface="Inter"/>
              </a:rPr>
              <a:t>The Eastern Woodlands Group</a:t>
            </a:r>
            <a:endParaRPr b="1" sz="1200" u="sng">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11"/>
            </a:pPr>
            <a:r>
              <a:rPr lang="en" sz="1200">
                <a:solidFill>
                  <a:schemeClr val="dk1"/>
                </a:solidFill>
                <a:latin typeface="Inter"/>
                <a:ea typeface="Inter"/>
                <a:cs typeface="Inter"/>
                <a:sym typeface="Inter"/>
              </a:rPr>
              <a:t>What resources and goods were common in this region?</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11"/>
            </a:pPr>
            <a:r>
              <a:rPr lang="en" sz="1200">
                <a:solidFill>
                  <a:schemeClr val="dk1"/>
                </a:solidFill>
                <a:latin typeface="Inter"/>
                <a:ea typeface="Inter"/>
                <a:cs typeface="Inter"/>
                <a:sym typeface="Inter"/>
              </a:rPr>
              <a:t>What cultural practices were common in this region?</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200">
                <a:solidFill>
                  <a:srgbClr val="231F20"/>
                </a:solidFill>
                <a:latin typeface="Halant"/>
                <a:ea typeface="Halant"/>
                <a:cs typeface="Halant"/>
                <a:sym typeface="Halant"/>
              </a:rPr>
              <a:t>Return to your desk. While following along with the teacher presentation, answer the following questions about trade networks.</a:t>
            </a:r>
            <a:endParaRPr sz="1200">
              <a:solidFill>
                <a:srgbClr val="231F20"/>
              </a:solidFill>
              <a:latin typeface="Halant"/>
              <a:ea typeface="Halant"/>
              <a:cs typeface="Halant"/>
              <a:sym typeface="Halant"/>
            </a:endParaRPr>
          </a:p>
          <a:p>
            <a:pPr indent="0" lvl="0" marL="0" rtl="0" algn="l">
              <a:spcBef>
                <a:spcPts val="0"/>
              </a:spcBef>
              <a:spcAft>
                <a:spcPts val="0"/>
              </a:spcAft>
              <a:buNone/>
            </a:pPr>
            <a:r>
              <a:t/>
            </a:r>
            <a:endParaRPr sz="1200">
              <a:solidFill>
                <a:srgbClr val="231F20"/>
              </a:solidFill>
              <a:latin typeface="Halant"/>
              <a:ea typeface="Halant"/>
              <a:cs typeface="Halant"/>
              <a:sym typeface="Halant"/>
            </a:endParaRPr>
          </a:p>
          <a:p>
            <a:pPr indent="-304800" lvl="0" marL="457200" rtl="0" algn="l">
              <a:spcBef>
                <a:spcPts val="0"/>
              </a:spcBef>
              <a:spcAft>
                <a:spcPts val="0"/>
              </a:spcAft>
              <a:buClr>
                <a:srgbClr val="231F20"/>
              </a:buClr>
              <a:buSzPts val="1200"/>
              <a:buFont typeface="Inter"/>
              <a:buAutoNum type="arabicPeriod" startAt="11"/>
            </a:pPr>
            <a:r>
              <a:rPr lang="en" sz="1200">
                <a:solidFill>
                  <a:srgbClr val="231F20"/>
                </a:solidFill>
                <a:latin typeface="Inter"/>
                <a:ea typeface="Inter"/>
                <a:cs typeface="Inter"/>
                <a:sym typeface="Inter"/>
              </a:rPr>
              <a:t>(Slide 4) Which statement do you agree with more? Why?</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startAt="11"/>
            </a:pPr>
            <a:r>
              <a:rPr lang="en" sz="1200">
                <a:solidFill>
                  <a:srgbClr val="231F20"/>
                </a:solidFill>
                <a:latin typeface="Inter"/>
                <a:ea typeface="Inter"/>
                <a:cs typeface="Inter"/>
                <a:sym typeface="Inter"/>
              </a:rPr>
              <a:t>(Slide 5) Summarize the importance of trade networks in your own words.</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startAt="11"/>
            </a:pPr>
            <a:r>
              <a:rPr lang="en" sz="1200">
                <a:solidFill>
                  <a:srgbClr val="231F20"/>
                </a:solidFill>
                <a:latin typeface="Inter"/>
                <a:ea typeface="Inter"/>
                <a:cs typeface="Inter"/>
                <a:sym typeface="Inter"/>
              </a:rPr>
              <a:t>(Slides 6-7) How would the Inka Road and Mississippi River help to unify large empires and regions?</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startAt="11"/>
            </a:pPr>
            <a:r>
              <a:rPr lang="en" sz="1200">
                <a:solidFill>
                  <a:srgbClr val="231F20"/>
                </a:solidFill>
                <a:latin typeface="Inter"/>
                <a:ea typeface="Inter"/>
                <a:cs typeface="Inter"/>
                <a:sym typeface="Inter"/>
              </a:rPr>
              <a:t>(Slides 8-9) In what ways were cities both economic centers and cultural hubs?</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startAt="11"/>
            </a:pPr>
            <a:r>
              <a:rPr lang="en" sz="1200">
                <a:solidFill>
                  <a:srgbClr val="231F20"/>
                </a:solidFill>
                <a:latin typeface="Inter"/>
                <a:ea typeface="Inter"/>
                <a:cs typeface="Inter"/>
                <a:sym typeface="Inter"/>
              </a:rPr>
              <a:t>(End of Lesson) In what ways did trade networks facilitate diversity (differences) and unity (similarities) with Indigenous groups throughout the Americas? </a:t>
            </a:r>
            <a:endParaRPr sz="1200">
              <a:solidFill>
                <a:srgbClr val="231F20"/>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pic>
        <p:nvPicPr>
          <p:cNvPr id="83" name="Google Shape;83;p16"/>
          <p:cNvPicPr preferRelativeResize="0"/>
          <p:nvPr/>
        </p:nvPicPr>
        <p:blipFill>
          <a:blip r:embed="rId3">
            <a:alphaModFix/>
          </a:blip>
          <a:stretch>
            <a:fillRect/>
          </a:stretch>
        </p:blipFill>
        <p:spPr>
          <a:xfrm>
            <a:off x="176625" y="2677200"/>
            <a:ext cx="7395525" cy="4159997"/>
          </a:xfrm>
          <a:prstGeom prst="rect">
            <a:avLst/>
          </a:prstGeom>
          <a:noFill/>
          <a:ln>
            <a:noFill/>
          </a:ln>
        </p:spPr>
      </p:pic>
      <p:pic>
        <p:nvPicPr>
          <p:cNvPr id="84" name="Google Shape;84;p16"/>
          <p:cNvPicPr preferRelativeResize="0"/>
          <p:nvPr/>
        </p:nvPicPr>
        <p:blipFill>
          <a:blip r:embed="rId4">
            <a:alphaModFix/>
          </a:blip>
          <a:stretch>
            <a:fillRect/>
          </a:stretch>
        </p:blipFill>
        <p:spPr>
          <a:xfrm>
            <a:off x="812723" y="1470448"/>
            <a:ext cx="854700" cy="854700"/>
          </a:xfrm>
          <a:prstGeom prst="rect">
            <a:avLst/>
          </a:prstGeom>
          <a:noFill/>
          <a:ln>
            <a:noFill/>
          </a:ln>
        </p:spPr>
      </p:pic>
      <p:pic>
        <p:nvPicPr>
          <p:cNvPr id="85" name="Google Shape;85;p16"/>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86" name="Google Shape;86;p16"/>
          <p:cNvSpPr txBox="1"/>
          <p:nvPr/>
        </p:nvSpPr>
        <p:spPr>
          <a:xfrm>
            <a:off x="0" y="0"/>
            <a:ext cx="7772400" cy="1347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Comparison</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Networks Guided Notes (Exemplar)</a:t>
            </a:r>
            <a:endParaRPr sz="1500">
              <a:solidFill>
                <a:srgbClr val="000000"/>
              </a:solidFill>
              <a:latin typeface="Plus Jakarta Sans Medium"/>
              <a:ea typeface="Plus Jakarta Sans Medium"/>
              <a:cs typeface="Plus Jakarta Sans Medium"/>
              <a:sym typeface="Plus Jakarta Sans Medium"/>
            </a:endParaRPr>
          </a:p>
        </p:txBody>
      </p:sp>
      <p:pic>
        <p:nvPicPr>
          <p:cNvPr id="87" name="Google Shape;87;p16"/>
          <p:cNvPicPr preferRelativeResize="0"/>
          <p:nvPr/>
        </p:nvPicPr>
        <p:blipFill>
          <a:blip r:embed="rId6">
            <a:alphaModFix/>
          </a:blip>
          <a:stretch>
            <a:fillRect/>
          </a:stretch>
        </p:blipFill>
        <p:spPr>
          <a:xfrm>
            <a:off x="216272" y="230997"/>
            <a:ext cx="1056536" cy="438114"/>
          </a:xfrm>
          <a:prstGeom prst="rect">
            <a:avLst/>
          </a:prstGeom>
          <a:noFill/>
          <a:ln>
            <a:noFill/>
          </a:ln>
        </p:spPr>
      </p:pic>
      <p:sp>
        <p:nvSpPr>
          <p:cNvPr id="88" name="Google Shape;88;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9" name="Google Shape;89;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0" name="Google Shape;90;p16"/>
          <p:cNvSpPr txBox="1"/>
          <p:nvPr/>
        </p:nvSpPr>
        <p:spPr>
          <a:xfrm>
            <a:off x="1924300" y="1470438"/>
            <a:ext cx="5439000" cy="854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Comparison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Thinking historically means identifying both the similarities and the differences between the people, places, events, and ideas studied in history.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91" name="Google Shape;91;p16"/>
          <p:cNvSpPr txBox="1"/>
          <p:nvPr/>
        </p:nvSpPr>
        <p:spPr>
          <a:xfrm>
            <a:off x="352650" y="7283850"/>
            <a:ext cx="7067100" cy="800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1200"/>
              </a:spcAft>
              <a:buNone/>
            </a:pPr>
            <a:r>
              <a:rPr lang="en" sz="1000">
                <a:solidFill>
                  <a:schemeClr val="dk1"/>
                </a:solidFill>
                <a:latin typeface="Inter"/>
                <a:ea typeface="Inter"/>
                <a:cs typeface="Inter"/>
                <a:sym typeface="Inter"/>
              </a:rPr>
              <a:t>Note: The native groups of North America were highly diverse and adapted in different ways to their environments. The map above shows some of the different groups located within specific regions that had similar environmental conditions in the 1400s. The map does not reflect all Indigenous groups and does use generalizations to support learning. However, it should understood that immense variety still occurred within each region.</a:t>
            </a:r>
            <a:endParaRPr sz="12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5" name="Shape 95"/>
        <p:cNvGrpSpPr/>
        <p:nvPr/>
      </p:nvGrpSpPr>
      <p:grpSpPr>
        <a:xfrm>
          <a:off x="0" y="0"/>
          <a:ext cx="0" cy="0"/>
          <a:chOff x="0" y="0"/>
          <a:chExt cx="0" cy="0"/>
        </a:xfrm>
      </p:grpSpPr>
      <p:sp>
        <p:nvSpPr>
          <p:cNvPr id="96" name="Google Shape;96;p17"/>
          <p:cNvSpPr txBox="1"/>
          <p:nvPr/>
        </p:nvSpPr>
        <p:spPr>
          <a:xfrm>
            <a:off x="0" y="-3915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Indigenous Networks Guided Notes (Exemplar)</a:t>
            </a:r>
            <a:endParaRPr sz="1900">
              <a:latin typeface="Halant"/>
              <a:ea typeface="Halant"/>
              <a:cs typeface="Halant"/>
              <a:sym typeface="Halant"/>
            </a:endParaRPr>
          </a:p>
        </p:txBody>
      </p:sp>
      <p:pic>
        <p:nvPicPr>
          <p:cNvPr id="97" name="Google Shape;97;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8" name="Google Shape;98;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9" name="Google Shape;99;p17"/>
          <p:cNvSpPr txBox="1"/>
          <p:nvPr/>
        </p:nvSpPr>
        <p:spPr>
          <a:xfrm>
            <a:off x="670550" y="577150"/>
            <a:ext cx="6667800" cy="85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200">
                <a:solidFill>
                  <a:srgbClr val="231F20"/>
                </a:solidFill>
                <a:latin typeface="Halant"/>
                <a:ea typeface="Halant"/>
                <a:cs typeface="Halant"/>
                <a:sym typeface="Halant"/>
              </a:rPr>
              <a:t>While viewing the images in the gallery walk around the classroom, color the regions of the map on page 1 and answer the questions that follow.</a:t>
            </a:r>
            <a:endParaRPr b="1" sz="1100">
              <a:solidFill>
                <a:schemeClr val="dk1"/>
              </a:solidFill>
              <a:latin typeface="Halant"/>
              <a:ea typeface="Halant"/>
              <a:cs typeface="Halant"/>
              <a:sym typeface="Halant"/>
            </a:endParaRPr>
          </a:p>
          <a:p>
            <a:pPr indent="0" lvl="0" marL="0" rtl="0" algn="l">
              <a:spcBef>
                <a:spcPts val="0"/>
              </a:spcBef>
              <a:spcAft>
                <a:spcPts val="0"/>
              </a:spcAft>
              <a:buNone/>
            </a:pPr>
            <a:r>
              <a:t/>
            </a:r>
            <a:endParaRPr b="1" sz="1200" u="sng">
              <a:solidFill>
                <a:schemeClr val="dk1"/>
              </a:solidFill>
              <a:latin typeface="Inter"/>
              <a:ea typeface="Inter"/>
              <a:cs typeface="Inter"/>
              <a:sym typeface="Inter"/>
            </a:endParaRPr>
          </a:p>
          <a:p>
            <a:pPr indent="0" lvl="0" marL="0" rtl="0" algn="l">
              <a:spcBef>
                <a:spcPts val="0"/>
              </a:spcBef>
              <a:spcAft>
                <a:spcPts val="0"/>
              </a:spcAft>
              <a:buNone/>
            </a:pPr>
            <a:r>
              <a:t/>
            </a:r>
            <a:endParaRPr b="1" sz="1200" u="sng">
              <a:solidFill>
                <a:schemeClr val="dk1"/>
              </a:solidFill>
              <a:latin typeface="Inter"/>
              <a:ea typeface="Inter"/>
              <a:cs typeface="Inter"/>
              <a:sym typeface="Inter"/>
            </a:endParaRPr>
          </a:p>
          <a:p>
            <a:pPr indent="0" lvl="0" marL="0" rtl="0" algn="l">
              <a:spcBef>
                <a:spcPts val="0"/>
              </a:spcBef>
              <a:spcAft>
                <a:spcPts val="0"/>
              </a:spcAft>
              <a:buNone/>
            </a:pPr>
            <a:r>
              <a:rPr b="1" lang="en" sz="1200" u="sng">
                <a:solidFill>
                  <a:schemeClr val="dk1"/>
                </a:solidFill>
                <a:latin typeface="Inter"/>
                <a:ea typeface="Inter"/>
                <a:cs typeface="Inter"/>
                <a:sym typeface="Inter"/>
              </a:rPr>
              <a:t>California Intermountain Region</a:t>
            </a:r>
            <a:endParaRPr b="1" sz="1200" u="sng">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resources and goods were common in this region?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Obsidian</a:t>
            </a:r>
            <a:r>
              <a:rPr b="1" lang="en" sz="1200">
                <a:solidFill>
                  <a:schemeClr val="accent1"/>
                </a:solidFill>
                <a:latin typeface="Inter"/>
                <a:ea typeface="Inter"/>
                <a:cs typeface="Inter"/>
                <a:sym typeface="Inter"/>
              </a:rPr>
              <a:t>, shells, baskets, acorns, redwood bark, buffalo hides, robes</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cultural practices were common in this region?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Belief in animism, shell beads used as currency and in religious ceremonies, and basket weaving</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200" u="sng">
                <a:solidFill>
                  <a:schemeClr val="dk1"/>
                </a:solidFill>
                <a:latin typeface="Inter"/>
                <a:ea typeface="Inter"/>
                <a:cs typeface="Inter"/>
                <a:sym typeface="Inter"/>
              </a:rPr>
              <a:t>Northwestern Coast Group</a:t>
            </a:r>
            <a:endParaRPr b="1" sz="1200" u="sng">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resources and goods were common in this region?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Cedar wood, salmon, sea otter pelts, decorative masks, fish oil</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cultural practices were common in this region?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Potlatch</a:t>
            </a:r>
            <a:r>
              <a:rPr b="1" lang="en" sz="1200">
                <a:solidFill>
                  <a:schemeClr val="accent1"/>
                </a:solidFill>
                <a:latin typeface="Inter"/>
                <a:ea typeface="Inter"/>
                <a:cs typeface="Inter"/>
                <a:sym typeface="Inter"/>
              </a:rPr>
              <a:t> ceremonies, sharing songs, dances, oral histories, and usage of totem poles</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u="sng">
                <a:solidFill>
                  <a:schemeClr val="dk1"/>
                </a:solidFill>
                <a:latin typeface="Inter"/>
                <a:ea typeface="Inter"/>
                <a:cs typeface="Inter"/>
                <a:sym typeface="Inter"/>
              </a:rPr>
              <a:t>The Plateau Group</a:t>
            </a:r>
            <a:endParaRPr b="1" sz="1200" u="sng">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resources and goods were common in this region?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Salmon, roots, woven baskets</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cultural practices were common in this region?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Ceremonies linked to the salmon harvest, increased mobility after introduction of the horse</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200" u="sng">
                <a:solidFill>
                  <a:schemeClr val="dk1"/>
                </a:solidFill>
                <a:latin typeface="Inter"/>
                <a:ea typeface="Inter"/>
                <a:cs typeface="Inter"/>
                <a:sym typeface="Inter"/>
              </a:rPr>
              <a:t>The Plains Group</a:t>
            </a:r>
            <a:endParaRPr b="1" sz="1200" u="sng">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resources and goods were common in this region?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Buffalo hides, beads</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cultural practices were common in this region?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Sun Dance, nomadic lifestyle, increased use of horse for buffalo hunting after introduction by Europeans</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u="sng">
                <a:solidFill>
                  <a:schemeClr val="dk1"/>
                </a:solidFill>
                <a:latin typeface="Inter"/>
                <a:ea typeface="Inter"/>
                <a:cs typeface="Inter"/>
                <a:sym typeface="Inter"/>
              </a:rPr>
              <a:t>The Southwest Group</a:t>
            </a:r>
            <a:endParaRPr b="1" sz="1200" u="sng">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resources and goods were common in this region?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Turquoise, cotton textiles, pottery, maize</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cultural practices were common in this region?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Advanced pottery techniques and farming practices, religious practices tied to agriculture and the seasons</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3" name="Shape 103"/>
        <p:cNvGrpSpPr/>
        <p:nvPr/>
      </p:nvGrpSpPr>
      <p:grpSpPr>
        <a:xfrm>
          <a:off x="0" y="0"/>
          <a:ext cx="0" cy="0"/>
          <a:chOff x="0" y="0"/>
          <a:chExt cx="0" cy="0"/>
        </a:xfrm>
      </p:grpSpPr>
      <p:sp>
        <p:nvSpPr>
          <p:cNvPr id="104" name="Google Shape;104;p18"/>
          <p:cNvSpPr txBox="1"/>
          <p:nvPr/>
        </p:nvSpPr>
        <p:spPr>
          <a:xfrm>
            <a:off x="0" y="-3915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Indigenous Networks Guided Notes (Exemplar)</a:t>
            </a:r>
            <a:endParaRPr sz="1900">
              <a:latin typeface="Halant"/>
              <a:ea typeface="Halant"/>
              <a:cs typeface="Halant"/>
              <a:sym typeface="Halant"/>
            </a:endParaRPr>
          </a:p>
        </p:txBody>
      </p:sp>
      <p:pic>
        <p:nvPicPr>
          <p:cNvPr id="105" name="Google Shape;105;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6" name="Google Shape;106;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7" name="Google Shape;107;p18"/>
          <p:cNvSpPr txBox="1"/>
          <p:nvPr/>
        </p:nvSpPr>
        <p:spPr>
          <a:xfrm>
            <a:off x="670550" y="729550"/>
            <a:ext cx="6667800" cy="85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200">
                <a:solidFill>
                  <a:srgbClr val="231F20"/>
                </a:solidFill>
                <a:latin typeface="Halant"/>
                <a:ea typeface="Halant"/>
                <a:cs typeface="Halant"/>
                <a:sym typeface="Halant"/>
              </a:rPr>
              <a:t>While following along with the teacher presentation, color the regions of the map on page 1 and answer the questions that follow.</a:t>
            </a:r>
            <a:endParaRPr b="1" sz="1100">
              <a:solidFill>
                <a:schemeClr val="dk1"/>
              </a:solidFill>
              <a:latin typeface="Halant"/>
              <a:ea typeface="Halant"/>
              <a:cs typeface="Halant"/>
              <a:sym typeface="Halant"/>
            </a:endParaRPr>
          </a:p>
          <a:p>
            <a:pPr indent="0" lvl="0" marL="0" rtl="0" algn="l">
              <a:spcBef>
                <a:spcPts val="0"/>
              </a:spcBef>
              <a:spcAft>
                <a:spcPts val="0"/>
              </a:spcAft>
              <a:buNone/>
            </a:pPr>
            <a:r>
              <a:t/>
            </a:r>
            <a:endParaRPr b="1" sz="1200" u="sng">
              <a:solidFill>
                <a:schemeClr val="dk1"/>
              </a:solidFill>
              <a:latin typeface="Inter"/>
              <a:ea typeface="Inter"/>
              <a:cs typeface="Inter"/>
              <a:sym typeface="Inter"/>
            </a:endParaRPr>
          </a:p>
          <a:p>
            <a:pPr indent="0" lvl="0" marL="0" rtl="0" algn="l">
              <a:spcBef>
                <a:spcPts val="0"/>
              </a:spcBef>
              <a:spcAft>
                <a:spcPts val="0"/>
              </a:spcAft>
              <a:buNone/>
            </a:pPr>
            <a:r>
              <a:rPr b="1" lang="en" sz="1200" u="sng">
                <a:solidFill>
                  <a:schemeClr val="dk1"/>
                </a:solidFill>
                <a:latin typeface="Inter"/>
                <a:ea typeface="Inter"/>
                <a:cs typeface="Inter"/>
                <a:sym typeface="Inter"/>
              </a:rPr>
              <a:t>The Southeast Group</a:t>
            </a:r>
            <a:endParaRPr b="1" sz="1200" u="sng">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11"/>
            </a:pPr>
            <a:r>
              <a:rPr lang="en" sz="1200">
                <a:solidFill>
                  <a:schemeClr val="dk1"/>
                </a:solidFill>
                <a:latin typeface="Inter"/>
                <a:ea typeface="Inter"/>
                <a:cs typeface="Inter"/>
                <a:sym typeface="Inter"/>
              </a:rPr>
              <a:t>What resources and goods were common in this region?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Shells, copper, maize, deerskins</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11"/>
            </a:pPr>
            <a:r>
              <a:rPr lang="en" sz="1200">
                <a:solidFill>
                  <a:schemeClr val="dk1"/>
                </a:solidFill>
                <a:latin typeface="Inter"/>
                <a:ea typeface="Inter"/>
                <a:cs typeface="Inter"/>
                <a:sym typeface="Inter"/>
              </a:rPr>
              <a:t>What cultural practices were common in this region?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Green corn festival to celebrate harvest, skilled farmers</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u="sng">
                <a:solidFill>
                  <a:schemeClr val="dk1"/>
                </a:solidFill>
                <a:latin typeface="Inter"/>
                <a:ea typeface="Inter"/>
                <a:cs typeface="Inter"/>
                <a:sym typeface="Inter"/>
              </a:rPr>
              <a:t>The Eastern Woodlands Group</a:t>
            </a:r>
            <a:endParaRPr b="1" sz="1200" u="sng">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11"/>
            </a:pPr>
            <a:r>
              <a:rPr lang="en" sz="1200">
                <a:solidFill>
                  <a:schemeClr val="dk1"/>
                </a:solidFill>
                <a:latin typeface="Inter"/>
                <a:ea typeface="Inter"/>
                <a:cs typeface="Inter"/>
                <a:sym typeface="Inter"/>
              </a:rPr>
              <a:t>What resources and goods were common in this region?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Wampum belts, beaver pelts, birchbark canoes</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11"/>
            </a:pPr>
            <a:r>
              <a:rPr lang="en" sz="1200">
                <a:solidFill>
                  <a:schemeClr val="dk1"/>
                </a:solidFill>
                <a:latin typeface="Inter"/>
                <a:ea typeface="Inter"/>
                <a:cs typeface="Inter"/>
                <a:sym typeface="Inter"/>
              </a:rPr>
              <a:t>What cultural practices were common in this region?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Alliances, matrilineal nature, storytelling through wampum belts</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200">
                <a:solidFill>
                  <a:srgbClr val="231F20"/>
                </a:solidFill>
                <a:latin typeface="Halant"/>
                <a:ea typeface="Halant"/>
                <a:cs typeface="Halant"/>
                <a:sym typeface="Halant"/>
              </a:rPr>
              <a:t>Return to your desk. While following along with the teacher presentation, answer the following questions about trade networks.</a:t>
            </a:r>
            <a:endParaRPr sz="1200">
              <a:solidFill>
                <a:srgbClr val="231F20"/>
              </a:solidFill>
              <a:latin typeface="Halant"/>
              <a:ea typeface="Halant"/>
              <a:cs typeface="Halant"/>
              <a:sym typeface="Halant"/>
            </a:endParaRPr>
          </a:p>
          <a:p>
            <a:pPr indent="0" lvl="0" marL="0" rtl="0" algn="l">
              <a:spcBef>
                <a:spcPts val="0"/>
              </a:spcBef>
              <a:spcAft>
                <a:spcPts val="0"/>
              </a:spcAft>
              <a:buNone/>
            </a:pPr>
            <a:r>
              <a:t/>
            </a:r>
            <a:endParaRPr sz="1200">
              <a:solidFill>
                <a:srgbClr val="231F20"/>
              </a:solidFill>
              <a:latin typeface="Halant"/>
              <a:ea typeface="Halant"/>
              <a:cs typeface="Halant"/>
              <a:sym typeface="Halant"/>
            </a:endParaRPr>
          </a:p>
          <a:p>
            <a:pPr indent="-304800" lvl="0" marL="457200" rtl="0" algn="l">
              <a:spcBef>
                <a:spcPts val="0"/>
              </a:spcBef>
              <a:spcAft>
                <a:spcPts val="0"/>
              </a:spcAft>
              <a:buClr>
                <a:srgbClr val="231F20"/>
              </a:buClr>
              <a:buSzPts val="1200"/>
              <a:buFont typeface="Inter"/>
              <a:buAutoNum type="arabicPeriod" startAt="11"/>
            </a:pPr>
            <a:r>
              <a:rPr lang="en" sz="1200">
                <a:solidFill>
                  <a:srgbClr val="231F20"/>
                </a:solidFill>
                <a:latin typeface="Inter"/>
                <a:ea typeface="Inter"/>
                <a:cs typeface="Inter"/>
                <a:sym typeface="Inter"/>
              </a:rPr>
              <a:t>(Slide 4) Which statement do you agree with more? Why?</a:t>
            </a:r>
            <a:endParaRPr sz="1200">
              <a:solidFill>
                <a:srgbClr val="231F20"/>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Answers will vary.</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startAt="11"/>
            </a:pPr>
            <a:r>
              <a:rPr lang="en" sz="1200">
                <a:solidFill>
                  <a:srgbClr val="231F20"/>
                </a:solidFill>
                <a:latin typeface="Inter"/>
                <a:ea typeface="Inter"/>
                <a:cs typeface="Inter"/>
                <a:sym typeface="Inter"/>
              </a:rPr>
              <a:t>(Slide 5) Summarize the importance of trade networks in your own words.</a:t>
            </a:r>
            <a:endParaRPr sz="1200">
              <a:solidFill>
                <a:srgbClr val="231F20"/>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Trade networks were crucial for connecting people across distant regions. They allowed for goods and cultural practices to be exchanged. This enriched societies with diverse cultures and facilitated cooperation between groups.</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startAt="11"/>
            </a:pPr>
            <a:r>
              <a:rPr lang="en" sz="1200">
                <a:solidFill>
                  <a:srgbClr val="231F20"/>
                </a:solidFill>
                <a:latin typeface="Inter"/>
                <a:ea typeface="Inter"/>
                <a:cs typeface="Inter"/>
                <a:sym typeface="Inter"/>
              </a:rPr>
              <a:t>(Slides 6-7) How would the Inka Road and Mississippi River help to unify large empires and regions?</a:t>
            </a:r>
            <a:endParaRPr sz="1200">
              <a:solidFill>
                <a:srgbClr val="231F20"/>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Inka Road and Mississippi River provided a method of transportation that was more efficient and accessible. It helped facilitate the movement of goods, people, and information which would contribute to cohesion throughout a large area.</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startAt="11"/>
            </a:pPr>
            <a:r>
              <a:rPr lang="en" sz="1200">
                <a:solidFill>
                  <a:srgbClr val="231F20"/>
                </a:solidFill>
                <a:latin typeface="Inter"/>
                <a:ea typeface="Inter"/>
                <a:cs typeface="Inter"/>
                <a:sym typeface="Inter"/>
              </a:rPr>
              <a:t>(Slides 8-9) In what ways were cities both economic centers and cultural hubs?</a:t>
            </a:r>
            <a:endParaRPr sz="1200">
              <a:solidFill>
                <a:srgbClr val="231F20"/>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Cities, such as Teotihuacan and Cahokia, held large opportunities for merchants to exchange goods and participate in economic activities. As many people interacted from various groups, their religious practices and innovations were also spread.</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startAt="11"/>
            </a:pPr>
            <a:r>
              <a:rPr lang="en" sz="1200">
                <a:solidFill>
                  <a:srgbClr val="231F20"/>
                </a:solidFill>
                <a:latin typeface="Inter"/>
                <a:ea typeface="Inter"/>
                <a:cs typeface="Inter"/>
                <a:sym typeface="Inter"/>
              </a:rPr>
              <a:t>(End of Lesson) In what ways did trade networks facilitate diversity (differences) and unity (similarities) with Indigenous groups throughout the Americas? </a:t>
            </a:r>
            <a:endParaRPr sz="1200">
              <a:solidFill>
                <a:srgbClr val="231F20"/>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Trade networks </a:t>
            </a:r>
            <a:r>
              <a:rPr b="1" lang="en" sz="1200">
                <a:solidFill>
                  <a:schemeClr val="accent1"/>
                </a:solidFill>
                <a:latin typeface="Inter"/>
                <a:ea typeface="Inter"/>
                <a:cs typeface="Inter"/>
                <a:sym typeface="Inter"/>
              </a:rPr>
              <a:t>promoted diversity by enabling the exchange of different goods and practices that otherwise would not have been easily spread across a large area. Additionally, as groups extensively interacted, shared cultural practices and cooperative relationships were established which created unity,</a:t>
            </a:r>
            <a:endParaRPr sz="1200">
              <a:solidFill>
                <a:srgbClr val="231F2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